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88" r:id="rId4"/>
    <p:sldId id="280" r:id="rId5"/>
    <p:sldId id="281" r:id="rId6"/>
    <p:sldId id="267" r:id="rId7"/>
    <p:sldId id="283" r:id="rId8"/>
    <p:sldId id="282" r:id="rId9"/>
    <p:sldId id="287" r:id="rId10"/>
    <p:sldId id="289" r:id="rId11"/>
    <p:sldId id="290" r:id="rId12"/>
    <p:sldId id="284" r:id="rId13"/>
    <p:sldId id="291" r:id="rId14"/>
    <p:sldId id="278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65" autoAdjust="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C6896-10D1-4BE4-A6D3-8466FDDAB72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91830-CE62-424B-BDFE-B1FA29B9C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HEPA</a:t>
            </a:r>
            <a:r>
              <a:rPr kumimoji="1" lang="ja-JP" altLang="en-US" dirty="0"/>
              <a:t>フィルター交換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16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4 </a:t>
            </a:r>
            <a:r>
              <a:rPr kumimoji="1" lang="ja-JP" altLang="en-US" dirty="0"/>
              <a:t>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フィルターの取り外し</a:t>
            </a:r>
            <a:endParaRPr kumimoji="1" lang="en-US" altLang="ja-JP" dirty="0"/>
          </a:p>
          <a:p>
            <a:r>
              <a:rPr kumimoji="1" lang="ja-JP" altLang="en-US" dirty="0"/>
              <a:t>・工具を用いて、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フィルターを固定するボルトを外す。・古い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フィルターを取り外す。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フィルターが下側から固定されている場合、図のような落下に注意する。</a:t>
            </a:r>
          </a:p>
          <a:p>
            <a:r>
              <a:rPr kumimoji="1" lang="ja-JP" altLang="en-US" dirty="0"/>
              <a:t>・袋とテープを用いて、古い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フィルターを覆う。・古い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フィルターを廃棄物法に基づいて廃棄する。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17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 </a:t>
            </a:r>
            <a:r>
              <a:rPr kumimoji="1" lang="ja-JP" altLang="en-US" dirty="0"/>
              <a:t>新しい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フィルターの取り付け</a:t>
            </a:r>
            <a:endParaRPr kumimoji="1" lang="en-US" altLang="ja-JP" dirty="0"/>
          </a:p>
          <a:p>
            <a:r>
              <a:rPr kumimoji="1" lang="ja-JP" altLang="en-US" dirty="0"/>
              <a:t>・新しい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フィルターを梱包箱から取り出す</a:t>
            </a:r>
            <a:r>
              <a:rPr kumimoji="1" lang="en-US" altLang="ja-JP" dirty="0"/>
              <a:t>(</a:t>
            </a:r>
            <a:r>
              <a:rPr kumimoji="1" lang="ja-JP" altLang="en-US" dirty="0"/>
              <a:t>注意</a:t>
            </a:r>
            <a:r>
              <a:rPr kumimoji="1" lang="en-US" altLang="ja-JP" dirty="0"/>
              <a:t>3)</a:t>
            </a:r>
            <a:r>
              <a:rPr kumimoji="1" lang="ja-JP" altLang="en-US" dirty="0"/>
              <a:t>。・新しい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フィルターを取り付ける。</a:t>
            </a:r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フィルターを固定するボルトを工具を用いて締める。・全てのボルトが締められていることを確認する。</a:t>
            </a:r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フィルターの取り付け状態</a:t>
            </a:r>
            <a:r>
              <a:rPr kumimoji="1" lang="en-US" altLang="ja-JP" dirty="0"/>
              <a:t>(</a:t>
            </a:r>
            <a:r>
              <a:rPr kumimoji="1" lang="ja-JP" altLang="en-US" dirty="0"/>
              <a:t>隙間なし、傷なし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を目視で確認する。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787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  <a:r>
              <a:rPr kumimoji="1" lang="en-US" altLang="ja-JP" dirty="0"/>
              <a:t>3/HEPA</a:t>
            </a:r>
            <a:r>
              <a:rPr kumimoji="1" lang="ja-JP" altLang="en-US" dirty="0"/>
              <a:t>フィルター梱包の開梱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・梱包箱から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フィルターを図のように取り出す。</a:t>
            </a:r>
          </a:p>
          <a:p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箱の上部を開ける。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箱の向きを変える。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 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箱を引き出す。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・清浄な手袋を用いて、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注意深く取り扱う。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フィルターの面には触れない。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811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6 </a:t>
            </a:r>
            <a:r>
              <a:rPr kumimoji="1" lang="ja-JP" altLang="en-US" dirty="0"/>
              <a:t>風速または風量の確認</a:t>
            </a:r>
            <a:endParaRPr kumimoji="1" lang="en-US" altLang="ja-JP" dirty="0"/>
          </a:p>
          <a:p>
            <a:r>
              <a:rPr kumimoji="1" lang="ja-JP" altLang="en-US" dirty="0"/>
              <a:t>・風速計を用いて、風速を測定する。・風速を吹き出し口</a:t>
            </a:r>
            <a:r>
              <a:rPr kumimoji="1" lang="en-US" altLang="ja-JP" dirty="0"/>
              <a:t>/</a:t>
            </a:r>
            <a:r>
              <a:rPr kumimoji="1" lang="ja-JP" altLang="en-US" dirty="0"/>
              <a:t>吸込み口の近くで</a:t>
            </a:r>
            <a:r>
              <a:rPr kumimoji="1" lang="en-US" altLang="ja-JP" dirty="0"/>
              <a:t>5</a:t>
            </a:r>
            <a:r>
              <a:rPr kumimoji="1" lang="ja-JP" altLang="en-US" dirty="0"/>
              <a:t>点以上測定する。</a:t>
            </a:r>
          </a:p>
          <a:p>
            <a:r>
              <a:rPr kumimoji="1" lang="ja-JP" altLang="en-US" dirty="0"/>
              <a:t>・平均風速と口の面積により、風量を計算する。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928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7 </a:t>
            </a:r>
            <a:r>
              <a:rPr kumimoji="1" lang="ja-JP" altLang="en-US" dirty="0"/>
              <a:t>漏れ空気の確認</a:t>
            </a:r>
          </a:p>
          <a:p>
            <a:r>
              <a:rPr kumimoji="1" lang="ja-JP" altLang="en-US" dirty="0"/>
              <a:t>・「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 </a:t>
            </a:r>
            <a:r>
              <a:rPr kumimoji="1" lang="en-US" altLang="ja-JP" dirty="0"/>
              <a:t>filter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(No.0007)</a:t>
            </a:r>
            <a:r>
              <a:rPr kumimoji="1" lang="ja-JP" altLang="en-US" dirty="0"/>
              <a:t>」を参照。・ パーティクルカウンターを用いて、漏れ空気を測定する。</a:t>
            </a:r>
          </a:p>
          <a:p>
            <a:r>
              <a:rPr kumimoji="1" lang="ja-JP" altLang="en-US" dirty="0"/>
              <a:t>・ もし漏れ空気があれば、パーティクルカウンターは、漏れ空気に含まれる粒子を検知する。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フィルターに最も近い下流側で粒子を測定する。・もし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フィルターに小さな傷があれば、シリコンシールで補修する。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7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適用の範囲</a:t>
            </a:r>
          </a:p>
          <a:p>
            <a:r>
              <a:rPr kumimoji="1" lang="ja-JP" altLang="en-US" dirty="0"/>
              <a:t>・これは、バイオセーフティ施設での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フィルター交換作業の手順である。</a:t>
            </a:r>
            <a:endParaRPr kumimoji="1" lang="en-US" altLang="ja-JP" dirty="0"/>
          </a:p>
          <a:p>
            <a:r>
              <a:rPr kumimoji="1" lang="ja-JP" altLang="en-US" dirty="0"/>
              <a:t>・もし、顧客が手順を持つならば、それに従ってください。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7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交換の手順</a:t>
            </a:r>
          </a:p>
          <a:p>
            <a:r>
              <a:rPr kumimoji="1" lang="en-US" altLang="ja-JP" dirty="0"/>
              <a:t>1 </a:t>
            </a:r>
            <a:r>
              <a:rPr kumimoji="1" lang="ja-JP" altLang="en-US" dirty="0"/>
              <a:t>計画、</a:t>
            </a:r>
            <a:r>
              <a:rPr kumimoji="1" lang="en-US" altLang="ja-JP" dirty="0"/>
              <a:t>2 </a:t>
            </a:r>
            <a:r>
              <a:rPr kumimoji="1" lang="ja-JP" altLang="en-US" dirty="0"/>
              <a:t>機器と材料の調達、</a:t>
            </a:r>
            <a:r>
              <a:rPr kumimoji="1" lang="en-US" altLang="ja-JP" dirty="0"/>
              <a:t>3 </a:t>
            </a:r>
            <a:r>
              <a:rPr kumimoji="1" lang="ja-JP" altLang="en-US" dirty="0"/>
              <a:t>滅菌、</a:t>
            </a:r>
            <a:r>
              <a:rPr kumimoji="1" lang="en-US" altLang="ja-JP" dirty="0"/>
              <a:t>4 </a:t>
            </a:r>
            <a:r>
              <a:rPr kumimoji="1" lang="ja-JP" altLang="en-US" dirty="0"/>
              <a:t>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フィルターの取り外し、</a:t>
            </a:r>
            <a:r>
              <a:rPr kumimoji="1" lang="en-US" altLang="ja-JP" dirty="0"/>
              <a:t>5 </a:t>
            </a:r>
            <a:r>
              <a:rPr kumimoji="1" lang="ja-JP" altLang="en-US" dirty="0"/>
              <a:t>新しい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フィルターの取り付け、</a:t>
            </a:r>
            <a:r>
              <a:rPr kumimoji="1" lang="en-US" altLang="ja-JP" dirty="0"/>
              <a:t>6 </a:t>
            </a:r>
            <a:r>
              <a:rPr kumimoji="1" lang="ja-JP" altLang="en-US" dirty="0"/>
              <a:t>風速または風量の確認、</a:t>
            </a:r>
            <a:r>
              <a:rPr kumimoji="1" lang="en-US" altLang="ja-JP" dirty="0"/>
              <a:t>7 </a:t>
            </a:r>
            <a:r>
              <a:rPr kumimoji="1" lang="ja-JP" altLang="en-US" dirty="0"/>
              <a:t>漏れ空気の確認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6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計画</a:t>
            </a:r>
          </a:p>
          <a:p>
            <a:r>
              <a:rPr kumimoji="1" lang="ja-JP" altLang="en-US" dirty="0"/>
              <a:t>・関係者との合意を得るために、作業計画を作る。作業計画は、工程、方法、非常時の対応を含まなければならない。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・作業計画を作る前に、下記を関係者に確認する。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- </a:t>
            </a:r>
            <a:r>
              <a:rPr kumimoji="1" lang="ja-JP" altLang="en-US" dirty="0"/>
              <a:t>作業中に、空調システムと室内の機器は停止される。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室内の滅菌がおこなわれる。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29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 </a:t>
            </a:r>
            <a:r>
              <a:rPr kumimoji="1" lang="ja-JP" altLang="en-US" dirty="0"/>
              <a:t>機器と材料の調達</a:t>
            </a:r>
          </a:p>
          <a:p>
            <a:r>
              <a:rPr kumimoji="1" lang="ja-JP" altLang="en-US" dirty="0"/>
              <a:t>・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フィルター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注意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・工具</a:t>
            </a:r>
            <a:r>
              <a:rPr kumimoji="1" lang="en-US" altLang="ja-JP" dirty="0"/>
              <a:t>(</a:t>
            </a:r>
            <a:r>
              <a:rPr kumimoji="1" lang="ja-JP" altLang="en-US" dirty="0"/>
              <a:t>ボルトをロックまたはアンロックするため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・脚立</a:t>
            </a:r>
            <a:r>
              <a:rPr kumimoji="1" lang="en-US" altLang="ja-JP" dirty="0"/>
              <a:t>(</a:t>
            </a:r>
            <a:r>
              <a:rPr kumimoji="1" lang="ja-JP" altLang="en-US" dirty="0"/>
              <a:t>必要に応じて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・ゴミ袋とテープ</a:t>
            </a:r>
            <a:r>
              <a:rPr kumimoji="1" lang="en-US" altLang="ja-JP" dirty="0"/>
              <a:t>(</a:t>
            </a:r>
            <a:r>
              <a:rPr kumimoji="1" lang="ja-JP" altLang="en-US" dirty="0"/>
              <a:t>古い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フィルターをカバーするため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・手袋</a:t>
            </a:r>
            <a:r>
              <a:rPr kumimoji="1" lang="en-US" altLang="ja-JP" dirty="0"/>
              <a:t>(</a:t>
            </a:r>
            <a:r>
              <a:rPr kumimoji="1" lang="ja-JP" altLang="en-US" dirty="0"/>
              <a:t>新しい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フィルターを扱うため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・シリコンシール・風速計または風量計</a:t>
            </a:r>
            <a:r>
              <a:rPr kumimoji="1" lang="en-US" altLang="ja-JP" dirty="0"/>
              <a:t>(</a:t>
            </a:r>
            <a:r>
              <a:rPr kumimoji="1" lang="ja-JP" altLang="en-US" dirty="0"/>
              <a:t>風速または風量をチェックするため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・粒子計数器</a:t>
            </a:r>
            <a:r>
              <a:rPr kumimoji="1" lang="en-US" altLang="ja-JP" dirty="0"/>
              <a:t>(</a:t>
            </a:r>
            <a:r>
              <a:rPr kumimoji="1" lang="ja-JP" altLang="en-US" dirty="0"/>
              <a:t>注意</a:t>
            </a:r>
            <a:r>
              <a:rPr kumimoji="1" lang="en-US" altLang="ja-JP" dirty="0"/>
              <a:t>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931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  <a:r>
              <a:rPr kumimoji="1" lang="en-US" altLang="ja-JP" dirty="0"/>
              <a:t>1/HEPA</a:t>
            </a:r>
            <a:r>
              <a:rPr kumimoji="1" lang="ja-JP" altLang="en-US" dirty="0"/>
              <a:t>フィルター</a:t>
            </a:r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フィルターを調達する。</a:t>
            </a:r>
          </a:p>
          <a:p>
            <a:r>
              <a:rPr kumimoji="1" lang="en-US" altLang="ja-JP" dirty="0"/>
              <a:t>- </a:t>
            </a:r>
            <a:r>
              <a:rPr kumimoji="1" lang="ja-JP" altLang="en-US" dirty="0"/>
              <a:t>同じ数量。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同じ寸法</a:t>
            </a:r>
            <a:r>
              <a:rPr kumimoji="1" lang="en-US" altLang="ja-JP" dirty="0"/>
              <a:t>(</a:t>
            </a:r>
            <a:r>
              <a:rPr kumimoji="1" lang="ja-JP" altLang="en-US" dirty="0"/>
              <a:t>巾、長さ、厚さ</a:t>
            </a:r>
            <a:r>
              <a:rPr kumimoji="1" lang="en-US" altLang="ja-JP" dirty="0"/>
              <a:t>)</a:t>
            </a:r>
            <a:r>
              <a:rPr kumimoji="1" lang="ja-JP" altLang="en-US" dirty="0"/>
              <a:t>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同じ捕集効率</a:t>
            </a:r>
            <a:r>
              <a:rPr kumimoji="1" lang="en-US" altLang="ja-JP" dirty="0"/>
              <a:t>(DOP </a:t>
            </a:r>
            <a:r>
              <a:rPr kumimoji="1" lang="ja-JP" altLang="en-US" dirty="0"/>
              <a:t>試験値</a:t>
            </a:r>
            <a:r>
              <a:rPr kumimoji="1" lang="en-US" altLang="ja-JP" dirty="0"/>
              <a:t>)</a:t>
            </a:r>
            <a:r>
              <a:rPr kumimoji="1" lang="ja-JP" altLang="en-US" dirty="0"/>
              <a:t>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同じ風量において同じ圧力損失。</a:t>
            </a:r>
            <a:endParaRPr kumimoji="1" lang="en-US" altLang="ja-JP" dirty="0"/>
          </a:p>
          <a:p>
            <a:r>
              <a:rPr kumimoji="1" lang="ja-JP" altLang="en-US" dirty="0"/>
              <a:t>・調達のあと、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フィルターを注意して保管する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次へ続く</a:t>
            </a:r>
            <a:r>
              <a:rPr kumimoji="1" lang="en-US" altLang="ja-JP" dirty="0"/>
              <a:t>)</a:t>
            </a:r>
            <a:r>
              <a:rPr kumimoji="1" lang="ja-JP" altLang="en-US" dirty="0"/>
              <a:t>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74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8 HEPA</a:t>
            </a:r>
            <a:r>
              <a:rPr kumimoji="1" lang="ja-JP" altLang="en-US" dirty="0"/>
              <a:t>フィルターの保管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フィルターは非常に壊れやすく、わずかな傷でも機能を失う。そりため、以下のように注意して保管する。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- </a:t>
            </a:r>
            <a:r>
              <a:rPr kumimoji="1" lang="ja-JP" altLang="en-US" dirty="0"/>
              <a:t>取り付けるまで、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フィルターの梱包箱を開けない。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梱包箱に印刷された矢印の方向に従う。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梱包箱に重いものを載せない。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収納スペースに限りがあっても、</a:t>
            </a:r>
            <a:r>
              <a:rPr kumimoji="1" lang="en-US" altLang="ja-JP" dirty="0"/>
              <a:t>3</a:t>
            </a:r>
            <a:r>
              <a:rPr kumimoji="1" lang="ja-JP" altLang="en-US" dirty="0"/>
              <a:t>段以上積まない。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水から遠ざけるために、梱包箱を床に直接置かない。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225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  <a:r>
              <a:rPr kumimoji="1" lang="en-US" altLang="ja-JP" dirty="0"/>
              <a:t>2/</a:t>
            </a:r>
            <a:r>
              <a:rPr kumimoji="1" lang="ja-JP" altLang="en-US" dirty="0"/>
              <a:t>パーティクルカウンター</a:t>
            </a:r>
            <a:r>
              <a:rPr kumimoji="1" lang="en-US" altLang="ja-JP" dirty="0"/>
              <a:t>{</a:t>
            </a:r>
            <a:r>
              <a:rPr kumimoji="1" lang="ja-JP" altLang="en-US" dirty="0"/>
              <a:t>粒子計数器</a:t>
            </a:r>
            <a:r>
              <a:rPr kumimoji="1" lang="en-US" altLang="ja-JP" dirty="0"/>
              <a:t>}</a:t>
            </a:r>
            <a:endParaRPr kumimoji="1" lang="ja-JP" altLang="en-US" dirty="0"/>
          </a:p>
          <a:p>
            <a:r>
              <a:rPr kumimoji="1" lang="ja-JP" altLang="en-US" dirty="0"/>
              <a:t>・パーティクルカウンターは空気中の粒子の数を測定できる。</a:t>
            </a:r>
          </a:p>
          <a:p>
            <a:r>
              <a:rPr kumimoji="1" lang="en-US" altLang="ja-JP" dirty="0"/>
              <a:t>- 0.3</a:t>
            </a:r>
            <a:r>
              <a:rPr kumimoji="1" lang="ja-JP" altLang="en-US" dirty="0"/>
              <a:t>ミクロンの粒子径を測定できる必要がある。</a:t>
            </a:r>
            <a:r>
              <a:rPr kumimoji="1" lang="en-US" altLang="ja-JP" dirty="0"/>
              <a:t>- </a:t>
            </a:r>
            <a:r>
              <a:rPr kumimoji="1" lang="ja-JP" altLang="en-US" dirty="0"/>
              <a:t>とても壊れやすい。そのため、慎重に扱う。</a:t>
            </a:r>
            <a:r>
              <a:rPr kumimoji="1" lang="en-US" altLang="ja-JP" dirty="0"/>
              <a:t>- 1</a:t>
            </a:r>
            <a:r>
              <a:rPr kumimoji="1" lang="ja-JP" altLang="en-US" dirty="0"/>
              <a:t>年以内に認定</a:t>
            </a:r>
            <a:r>
              <a:rPr kumimoji="1" lang="en-US" altLang="ja-JP" dirty="0"/>
              <a:t>(</a:t>
            </a:r>
            <a:r>
              <a:rPr kumimoji="1" lang="ja-JP" altLang="en-US" dirty="0"/>
              <a:t>校正</a:t>
            </a:r>
            <a:r>
              <a:rPr kumimoji="1" lang="en-US" altLang="ja-JP" dirty="0"/>
              <a:t>)</a:t>
            </a:r>
            <a:r>
              <a:rPr kumimoji="1" lang="ja-JP" altLang="en-US" dirty="0"/>
              <a:t>されている必要がある。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519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燻蒸</a:t>
            </a:r>
            <a:endParaRPr kumimoji="1" lang="en-US" altLang="ja-JP" dirty="0"/>
          </a:p>
          <a:p>
            <a:r>
              <a:rPr kumimoji="1" lang="ja-JP" altLang="en-US" dirty="0"/>
              <a:t>・「ホルムアルデヒドガス燻蒸</a:t>
            </a:r>
            <a:r>
              <a:rPr kumimoji="1" lang="en-US" altLang="ja-JP" dirty="0"/>
              <a:t>(No.0042)</a:t>
            </a:r>
            <a:r>
              <a:rPr kumimoji="1" lang="ja-JP" altLang="en-US" dirty="0"/>
              <a:t>」を参照。・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フィルターが左図のようなフルケーシングに設置される場合は、ケーシングのみ燻蒸する。・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フィルターが右図のようなハーフケーシングに設置される場合は、ケーシングおよび室内を燻蒸する。・ダンパーを締める前に、ダンパーの開度を記録する。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replacement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12/07/2013, 21/10/2023, 28/10/2023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(Technology), 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 Un-installing old 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7758775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Un-lock bolts which fixes HEPA filter by using tool.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Un-install old HEPA filter.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HEPA filter is fixed from bottom side, pay attention dropping shown as figure.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Cover old HEPA filter by using bag and tape.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Dispose old HEPA filter based on waste law.</a:t>
            </a:r>
          </a:p>
        </p:txBody>
      </p:sp>
      <p:pic>
        <p:nvPicPr>
          <p:cNvPr id="5" name="図 4" descr="ダイアグラム, 設計図&#10;&#10;自動的に生成された説明">
            <a:extLst>
              <a:ext uri="{FF2B5EF4-FFF2-40B4-BE49-F238E27FC236}">
                <a16:creationId xmlns:a16="http://schemas.microsoft.com/office/drawing/2014/main" id="{7E5A29F4-8B19-B45C-C6A3-23CB91F14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486" y="2536960"/>
            <a:ext cx="3600000" cy="37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14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 Installing new 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7686933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Take out new HEPA filter from package box (Note3).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Install new HEPA filter.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Lock bolts which fixes HEPA filter by using tool.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all bolts locked.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HEPA filter installation condition (no gap, no damage) by visual inspection.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52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Note3/ Un-packing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package box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6035"/>
            <a:ext cx="11382000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Take out HEPA filter from packing box shown as figure.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Handle carefully by using clean gloves and do not touch HEPA filter face.</a:t>
            </a:r>
          </a:p>
        </p:txBody>
      </p:sp>
      <p:pic>
        <p:nvPicPr>
          <p:cNvPr id="6" name="図 5" descr="線画の絵と文字の加工写真&#10;&#10;低い精度で自動的に生成された説明">
            <a:extLst>
              <a:ext uri="{FF2B5EF4-FFF2-40B4-BE49-F238E27FC236}">
                <a16:creationId xmlns:a16="http://schemas.microsoft.com/office/drawing/2014/main" id="{DF07618B-0B98-E1FB-D186-7E4431BE5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114" y="2574607"/>
            <a:ext cx="10080000" cy="36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6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 Checking air velocity or air volume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215392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Measure air velocity by using air velocity meter.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Measure air velocity near air input/ output face at 5 points or more.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Calculate air volume by average velocity and face area.</a:t>
            </a:r>
          </a:p>
          <a:p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ダイアグラム, 概略図&#10;&#10;自動的に生成された説明">
            <a:extLst>
              <a:ext uri="{FF2B5EF4-FFF2-40B4-BE49-F238E27FC236}">
                <a16:creationId xmlns:a16="http://schemas.microsoft.com/office/drawing/2014/main" id="{138FA91E-84DF-C904-6F11-DB9E694C2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618" y="2812730"/>
            <a:ext cx="6120000" cy="33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1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 Checking air leak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5208547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See ‘HEPA filter (No.0007)’.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Measure air leak by using particle counter.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air leak, particle counter detects particle included in air leak.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Measure particle at downstream side as nearest as HEPA filter.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small damage in HEPA filter, repair by using silicone sealant. </a:t>
            </a:r>
          </a:p>
        </p:txBody>
      </p:sp>
      <p:pic>
        <p:nvPicPr>
          <p:cNvPr id="6" name="図 5" descr="ダイアグラム, 概略図&#10;&#10;自動的に生成された説明">
            <a:extLst>
              <a:ext uri="{FF2B5EF4-FFF2-40B4-BE49-F238E27FC236}">
                <a16:creationId xmlns:a16="http://schemas.microsoft.com/office/drawing/2014/main" id="{4217B806-3819-BF03-E77B-0B9B2FF8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773" y="2696617"/>
            <a:ext cx="6120000" cy="33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9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Scope of application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571998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This is procedure for HEPA filter replacement work in the biosafety facility.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customer has procedure, please follow it. 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57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Procedure of replacement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2191109"/>
            <a:ext cx="11243947" cy="4219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Planning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Procurement of equipment and material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 Fumigation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 Un-installing old HEPA filter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 Installing new HEPA filter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 Checking air velocity or air volume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 Checking air leak</a:t>
            </a:r>
          </a:p>
        </p:txBody>
      </p:sp>
    </p:spTree>
    <p:extLst>
      <p:ext uri="{BB962C8B-B14F-4D97-AF65-F5344CB8AC3E}">
        <p14:creationId xmlns:p14="http://schemas.microsoft.com/office/powerpoint/2010/main" val="214931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Planning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2222287"/>
            <a:ext cx="11373289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work plan in order to get agreement with persons concerned. Work plan must include schedule, method, trouble shooting.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Before making work plan, confirm below with persons concerned.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- Air conditioning system and equipment in room will be stopped during work.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- F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umigation will be done in room.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62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Procurement of e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quipment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material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2191109"/>
            <a:ext cx="11243947" cy="421970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 (Note1)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Tools (to lock and unlock bolt)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Stepladder (if needed)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Waste bag and tape (to cover old HEPA filter)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Gloves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(to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handle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new HEPA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Silicone Sealant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velocity meter or Air volume meter (to check air velocity or air volume)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Particle counter (Note2)</a:t>
            </a:r>
          </a:p>
        </p:txBody>
      </p:sp>
    </p:spTree>
    <p:extLst>
      <p:ext uri="{BB962C8B-B14F-4D97-AF65-F5344CB8AC3E}">
        <p14:creationId xmlns:p14="http://schemas.microsoft.com/office/powerpoint/2010/main" val="200887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Note1/ 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6035"/>
            <a:ext cx="7902679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Procure HEPA filter.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Same quantity.</a:t>
            </a: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 Same size (width, length, thickness).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Same dust collecting efficiency (DOP test value).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Same pressure loss at same air volume.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After procurement, store HEPA filter carefully (continued to next).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</a:p>
        </p:txBody>
      </p:sp>
      <p:pic>
        <p:nvPicPr>
          <p:cNvPr id="5" name="図 4" descr="コンピューターの画面&#10;&#10;低い精度で自動的に生成された説明">
            <a:extLst>
              <a:ext uri="{FF2B5EF4-FFF2-40B4-BE49-F238E27FC236}">
                <a16:creationId xmlns:a16="http://schemas.microsoft.com/office/drawing/2014/main" id="{99E402B6-F398-BA86-3897-0EBDFEA58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679" y="2050166"/>
            <a:ext cx="3323866" cy="468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BF824-50FD-5D0A-6551-29A12C01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Note1/ Storing HEPA filter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A0DAD2-6137-9DA9-3CC1-2F26DB1F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671337"/>
            <a:ext cx="6663378" cy="4186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Do not open packing box of HEPA filter until installation.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Follow the arrow direction printed on packing box.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Do not put heavy articles on  packing box. 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Do not pile up packing box over 3 steps even if storage space is limited.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Do not put packing box on the floor directly in order to keep away  from water.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D71407AE-47EE-7AAE-F8DE-C06DD9717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090" y="3592511"/>
            <a:ext cx="4680000" cy="3240000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C46305A-7402-22CC-13B0-5AA0335E343C}"/>
              </a:ext>
            </a:extLst>
          </p:cNvPr>
          <p:cNvSpPr txBox="1">
            <a:spLocks/>
          </p:cNvSpPr>
          <p:nvPr/>
        </p:nvSpPr>
        <p:spPr>
          <a:xfrm>
            <a:off x="396815" y="1417638"/>
            <a:ext cx="11765275" cy="184785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is very fragile. And it loses its function by even slight damage. So, store it carefully as follows.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98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Note2/ Particle counter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6035"/>
            <a:ext cx="8627296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Particle counter can measure the number of particles in air.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It must be able to measure particle size of 0.3 microns.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It is very fragile. So, handle carefully.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- It must have been certified (calibrated) within one year.</a:t>
            </a:r>
          </a:p>
        </p:txBody>
      </p:sp>
      <p:pic>
        <p:nvPicPr>
          <p:cNvPr id="5" name="図 4" descr="じょうごグラフ が含まれている画像&#10;&#10;自動的に生成された説明">
            <a:extLst>
              <a:ext uri="{FF2B5EF4-FFF2-40B4-BE49-F238E27FC236}">
                <a16:creationId xmlns:a16="http://schemas.microsoft.com/office/drawing/2014/main" id="{96CC944C-7C71-4DF3-B902-71ADE89DC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296" y="1996382"/>
            <a:ext cx="1975635" cy="477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5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 Fumigation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215392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See ‘Formaldehyde gas fumigation (No.0042)’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HEPA filter is installed in full casing shown as left figure, fumigate casing only.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HEPA filter is installed in half casing shown as right figure, fumigate casing and room.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Before shutting damper, record damper opening rate. </a:t>
            </a: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8909A9A7-7BE3-6CF9-BF93-670614E5A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357" y="2904107"/>
            <a:ext cx="6120000" cy="33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41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10812</TotalTime>
  <Words>1638</Words>
  <Application>Microsoft Office PowerPoint</Application>
  <PresentationFormat>ワイド画面</PresentationFormat>
  <Paragraphs>154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ＭＳ Ｐゴシック</vt:lpstr>
      <vt:lpstr>游ゴシック</vt:lpstr>
      <vt:lpstr>Century Gothic</vt:lpstr>
      <vt:lpstr>Wingdings 2</vt:lpstr>
      <vt:lpstr>クォータブル</vt:lpstr>
      <vt:lpstr>HEPA filter replacement</vt:lpstr>
      <vt:lpstr>Scope of application</vt:lpstr>
      <vt:lpstr>Procedure of replacement</vt:lpstr>
      <vt:lpstr>1 Planning</vt:lpstr>
      <vt:lpstr>2 Procurement of equipment and material</vt:lpstr>
      <vt:lpstr>Note1/ HEPA filter</vt:lpstr>
      <vt:lpstr>Note1/ Storing HEPA filter</vt:lpstr>
      <vt:lpstr>Note2/ Particle counter</vt:lpstr>
      <vt:lpstr>3 Fumigation</vt:lpstr>
      <vt:lpstr>4 Un-installing old HEPA filter</vt:lpstr>
      <vt:lpstr>5 Installing new HEPA filter</vt:lpstr>
      <vt:lpstr>Note3/ Un-packing HEPA filter package box</vt:lpstr>
      <vt:lpstr>6 Checking air velocity or air volume</vt:lpstr>
      <vt:lpstr>7 Checking air leak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168</cp:revision>
  <dcterms:created xsi:type="dcterms:W3CDTF">2019-06-28T02:15:31Z</dcterms:created>
  <dcterms:modified xsi:type="dcterms:W3CDTF">2023-10-30T02:38:40Z</dcterms:modified>
</cp:coreProperties>
</file>